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18" r:id="rId3"/>
    <p:sldId id="319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116C7-D313-44DF-851F-561AD0E84361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1D8BA-2871-43B6-95E6-118CE4B5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D8BA-2871-43B6-95E6-118CE4B588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4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1E8E-FAA6-4768-80D1-5C1524358538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3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FC90-A492-4A4D-B7DD-4720209C0258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34A3-00D5-4239-B904-80CC8FFE510A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B79-28B0-4D12-A297-DE5897E9723E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5664-E27A-45EE-9E77-BA9FBD89D79B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64FE-F6E1-42EC-B67D-790612EBBF36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1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4E1-DA02-4FCB-8B33-871CA603B35F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3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35E8-8679-4E90-AFE0-0C67370685A8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9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47FD-2D86-4B6A-8B7C-09862E8557BB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0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DCBB-5FBE-45F5-A7A0-DCD94C53A06B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39DA-53D9-4AED-B699-60988A11F434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5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4544-C7CE-44D8-992C-81FF0040C1FA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9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" y="1239732"/>
            <a:ext cx="8663729" cy="2036868"/>
          </a:xfrm>
        </p:spPr>
        <p:txBody>
          <a:bodyPr>
            <a:normAutofit fontScale="90000"/>
          </a:bodyPr>
          <a:lstStyle/>
          <a:p>
            <a:pPr algn="l"/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>Subject Name :        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COMPUTER ARCHITECTURE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</a:b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>Presentation  Title:   </a:t>
            </a:r>
            <a:r>
              <a:rPr lang="en-US" sz="2400" b="1" i="1" spc="-5" dirty="0">
                <a:solidFill>
                  <a:schemeClr val="tx2">
                    <a:lumMod val="75000"/>
                  </a:schemeClr>
                </a:solidFill>
                <a:latin typeface="Adobe Garamond Pro Bold" pitchFamily="18" charset="0"/>
                <a:ea typeface="Adobe Gothic Std B" pitchFamily="34" charset="-128"/>
              </a:rPr>
              <a:t>SOLID STATE</a:t>
            </a:r>
            <a:r>
              <a:rPr lang="en-US" sz="2400" b="1" i="1" spc="-95" dirty="0">
                <a:solidFill>
                  <a:schemeClr val="tx2">
                    <a:lumMod val="75000"/>
                  </a:schemeClr>
                </a:solidFill>
                <a:latin typeface="Adobe Garamond Pro Bold" pitchFamily="18" charset="0"/>
                <a:ea typeface="Adobe Gothic Std B" pitchFamily="34" charset="-128"/>
              </a:rPr>
              <a:t> </a:t>
            </a:r>
            <a:r>
              <a:rPr lang="en-US" sz="2400" b="1" i="1" spc="-5" dirty="0">
                <a:solidFill>
                  <a:schemeClr val="tx2">
                    <a:lumMod val="75000"/>
                  </a:schemeClr>
                </a:solidFill>
                <a:latin typeface="Adobe Garamond Pro Bold" pitchFamily="18" charset="0"/>
                <a:ea typeface="Adobe Gothic Std B" pitchFamily="34" charset="-128"/>
              </a:rPr>
              <a:t>DRIVES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Adobe Garamond Pro Bold" pitchFamily="18" charset="0"/>
                <a:ea typeface="Adobe Gothic Std B" pitchFamily="34" charset="-128"/>
              </a:rPr>
              <a:t> </a:t>
            </a: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endParaRPr lang="en-US" sz="2400" b="1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" y="3162300"/>
            <a:ext cx="8839200" cy="12192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2"/>
                </a:solidFill>
                <a:latin typeface="Palatino Linotype" pitchFamily="18" charset="0"/>
              </a:rPr>
              <a:t>Team Members: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Students Name	 		  	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Reg.No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: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Palatino Linotype" pitchFamily="18" charset="0"/>
              </a:rPr>
              <a:t>1.BALAJI R                                                     210618104007</a:t>
            </a:r>
          </a:p>
          <a:p>
            <a:pPr algn="l"/>
            <a:r>
              <a:rPr lang="en-US" sz="2000" b="1" dirty="0">
                <a:solidFill>
                  <a:srgbClr val="00B0F0"/>
                </a:solidFill>
                <a:latin typeface="Palatino Linotype" pitchFamily="18" charset="0"/>
              </a:rPr>
              <a:t>	2.PRANESH S                                                210618104034                                          </a:t>
            </a:r>
          </a:p>
          <a:p>
            <a:pPr algn="l"/>
            <a:r>
              <a:rPr lang="en-US" sz="2000" b="1" dirty="0">
                <a:solidFill>
                  <a:srgbClr val="00B0F0"/>
                </a:solidFill>
                <a:latin typeface="Palatino Linotype" pitchFamily="18" charset="0"/>
              </a:rPr>
              <a:t>	3.PARVEEN KUMAR K </a:t>
            </a:r>
            <a:r>
              <a:rPr lang="en-US" sz="2000" b="1" dirty="0" err="1">
                <a:solidFill>
                  <a:srgbClr val="00B0F0"/>
                </a:solidFill>
                <a:latin typeface="Palatino Linotype" pitchFamily="18" charset="0"/>
              </a:rPr>
              <a:t>K</a:t>
            </a:r>
            <a:r>
              <a:rPr lang="en-US" sz="2000" b="1" dirty="0">
                <a:solidFill>
                  <a:srgbClr val="00B0F0"/>
                </a:solidFill>
                <a:latin typeface="Palatino Linotype" pitchFamily="18" charset="0"/>
              </a:rPr>
              <a:t>                           210618104035</a:t>
            </a:r>
          </a:p>
          <a:p>
            <a:pPr algn="l"/>
            <a:r>
              <a:rPr lang="en-US" sz="2000" b="1" dirty="0">
                <a:solidFill>
                  <a:srgbClr val="00B0F0"/>
                </a:solidFill>
                <a:latin typeface="Palatino Linotype" pitchFamily="18" charset="0"/>
              </a:rPr>
              <a:t>	4.CHANDRU                                                  210618104010</a:t>
            </a:r>
          </a:p>
          <a:p>
            <a:pPr algn="l"/>
            <a:r>
              <a:rPr lang="en-IN" sz="2000" b="1" dirty="0">
                <a:solidFill>
                  <a:srgbClr val="00B0F0"/>
                </a:solidFill>
                <a:latin typeface="Palatino Linotype" pitchFamily="18" charset="0"/>
              </a:rPr>
              <a:t>               5.HARIKRISHNAN                                     </a:t>
            </a:r>
            <a:r>
              <a:rPr lang="en-US" sz="2000" b="1" dirty="0">
                <a:solidFill>
                  <a:srgbClr val="00B0F0"/>
                </a:solidFill>
                <a:latin typeface="Palatino Linotype" pitchFamily="18" charset="0"/>
              </a:rPr>
              <a:t>210618104018</a:t>
            </a:r>
            <a:endParaRPr lang="en-IN" sz="2000" b="1" dirty="0">
              <a:solidFill>
                <a:srgbClr val="00B0F0"/>
              </a:solidFill>
              <a:latin typeface="Palatino Linotype" pitchFamily="18" charset="0"/>
            </a:endParaRPr>
          </a:p>
          <a:p>
            <a:pPr algn="l"/>
            <a:r>
              <a:rPr lang="en-IN" sz="2000" b="1" dirty="0">
                <a:solidFill>
                  <a:srgbClr val="00B0F0"/>
                </a:solidFill>
                <a:latin typeface="Palatino Linotype" pitchFamily="18" charset="0"/>
              </a:rPr>
              <a:t>               6.GOKUL                                                        </a:t>
            </a:r>
            <a:r>
              <a:rPr lang="en-US" sz="2000" b="1" dirty="0">
                <a:solidFill>
                  <a:srgbClr val="00B0F0"/>
                </a:solidFill>
                <a:latin typeface="Palatino Linotype" pitchFamily="18" charset="0"/>
              </a:rPr>
              <a:t>210618104014</a:t>
            </a:r>
          </a:p>
          <a:p>
            <a:endParaRPr lang="en-US" sz="2000" b="1" dirty="0">
              <a:solidFill>
                <a:srgbClr val="00B0F0"/>
              </a:solidFill>
              <a:latin typeface="Palatino Linotype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ACCF2-8CAE-4B9E-99FA-55335EEA4352}"/>
              </a:ext>
            </a:extLst>
          </p:cNvPr>
          <p:cNvSpPr txBox="1"/>
          <p:nvPr/>
        </p:nvSpPr>
        <p:spPr>
          <a:xfrm>
            <a:off x="0" y="478691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latin typeface="Palatino Linotype" pitchFamily="18" charset="0"/>
                <a:cs typeface="Times New Roman" panose="02020603050405020304" pitchFamily="18" charset="0"/>
              </a:rPr>
              <a:t>  JEPPIAAR INSTITUTE OF TECHNOLOGY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“Self-Belief | Self Discipline | Self Respect”</a:t>
            </a: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200" b="1" dirty="0">
                <a:solidFill>
                  <a:srgbClr val="0070C0"/>
                </a:solidFill>
                <a:latin typeface="Palatino Linotype" pitchFamily="18" charset="0"/>
                <a:cs typeface="Times New Roman" panose="02020603050405020304" pitchFamily="18" charset="0"/>
              </a:rPr>
              <a:t>Department of Computer Science and Engineering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:\SUBJECTS\JIT_COURSE FILE CONTENTS\JIT_ISO _DNV GL_ISO 9001-2015\ISO_Images_Logo\ISO 9001-2015 (JPG).jpg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891329" cy="85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387183-5635-4C31-A71A-922A33F01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8" y="276262"/>
            <a:ext cx="1457039" cy="106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838200"/>
            <a:ext cx="87630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52120"/>
            <a:ext cx="38455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SSD</a:t>
            </a:r>
            <a:r>
              <a:rPr spc="-35" dirty="0"/>
              <a:t> </a:t>
            </a:r>
            <a:r>
              <a:rPr spc="-5" dirty="0"/>
              <a:t>Architecture</a:t>
            </a:r>
          </a:p>
        </p:txBody>
      </p:sp>
      <p:sp>
        <p:nvSpPr>
          <p:cNvPr id="3" name="object 3"/>
          <p:cNvSpPr/>
          <p:nvPr/>
        </p:nvSpPr>
        <p:spPr>
          <a:xfrm>
            <a:off x="4267200" y="467359"/>
            <a:ext cx="4563109" cy="6047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52120"/>
            <a:ext cx="3536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4585" algn="l"/>
              </a:tabLst>
            </a:pPr>
            <a:r>
              <a:rPr dirty="0"/>
              <a:t>SSD	Around</a:t>
            </a:r>
            <a:r>
              <a:rPr spc="-85" dirty="0"/>
              <a:t> </a:t>
            </a:r>
            <a:r>
              <a:rPr spc="-5" dirty="0"/>
              <a:t>Us</a:t>
            </a:r>
          </a:p>
        </p:txBody>
      </p:sp>
      <p:sp>
        <p:nvSpPr>
          <p:cNvPr id="3" name="object 3"/>
          <p:cNvSpPr/>
          <p:nvPr/>
        </p:nvSpPr>
        <p:spPr>
          <a:xfrm>
            <a:off x="786130" y="4123690"/>
            <a:ext cx="2571749" cy="1503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6270" y="3732529"/>
            <a:ext cx="2893060" cy="196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3250" y="3628390"/>
            <a:ext cx="2499360" cy="2499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1370" y="2128520"/>
            <a:ext cx="1287780" cy="1903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6250" y="2057400"/>
            <a:ext cx="2190750" cy="2051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3860" y="2070100"/>
            <a:ext cx="4767580" cy="956310"/>
          </a:xfrm>
          <a:custGeom>
            <a:avLst/>
            <a:gdLst/>
            <a:ahLst/>
            <a:cxnLst/>
            <a:rect l="l" t="t" r="r" b="b"/>
            <a:pathLst>
              <a:path w="4767580" h="956310">
                <a:moveTo>
                  <a:pt x="4235449" y="0"/>
                </a:moveTo>
                <a:lnTo>
                  <a:pt x="2096769" y="0"/>
                </a:lnTo>
                <a:lnTo>
                  <a:pt x="1997710" y="2539"/>
                </a:lnTo>
                <a:lnTo>
                  <a:pt x="1901189" y="7620"/>
                </a:lnTo>
                <a:lnTo>
                  <a:pt x="1811019" y="16510"/>
                </a:lnTo>
                <a:lnTo>
                  <a:pt x="1731010" y="27939"/>
                </a:lnTo>
                <a:lnTo>
                  <a:pt x="1662429" y="40639"/>
                </a:lnTo>
                <a:lnTo>
                  <a:pt x="1610360" y="55879"/>
                </a:lnTo>
                <a:lnTo>
                  <a:pt x="1576069" y="72389"/>
                </a:lnTo>
                <a:lnTo>
                  <a:pt x="1570989" y="76200"/>
                </a:lnTo>
                <a:lnTo>
                  <a:pt x="1567179" y="80010"/>
                </a:lnTo>
                <a:lnTo>
                  <a:pt x="1564639" y="85089"/>
                </a:lnTo>
                <a:lnTo>
                  <a:pt x="1564639" y="450850"/>
                </a:lnTo>
                <a:lnTo>
                  <a:pt x="1565910" y="452120"/>
                </a:lnTo>
                <a:lnTo>
                  <a:pt x="1567179" y="454660"/>
                </a:lnTo>
                <a:lnTo>
                  <a:pt x="1570989" y="458470"/>
                </a:lnTo>
                <a:lnTo>
                  <a:pt x="1576069" y="462279"/>
                </a:lnTo>
                <a:lnTo>
                  <a:pt x="1582419" y="467360"/>
                </a:lnTo>
                <a:lnTo>
                  <a:pt x="1634489" y="486410"/>
                </a:lnTo>
                <a:lnTo>
                  <a:pt x="1731010" y="508000"/>
                </a:lnTo>
                <a:lnTo>
                  <a:pt x="1811019" y="518160"/>
                </a:lnTo>
                <a:lnTo>
                  <a:pt x="1901189" y="527050"/>
                </a:lnTo>
                <a:lnTo>
                  <a:pt x="1997710" y="533400"/>
                </a:lnTo>
                <a:lnTo>
                  <a:pt x="2096769" y="534670"/>
                </a:lnTo>
                <a:lnTo>
                  <a:pt x="0" y="956310"/>
                </a:lnTo>
                <a:lnTo>
                  <a:pt x="2894329" y="534670"/>
                </a:lnTo>
                <a:lnTo>
                  <a:pt x="4235449" y="534670"/>
                </a:lnTo>
                <a:lnTo>
                  <a:pt x="4334510" y="533400"/>
                </a:lnTo>
                <a:lnTo>
                  <a:pt x="4431030" y="527050"/>
                </a:lnTo>
                <a:lnTo>
                  <a:pt x="4521199" y="518160"/>
                </a:lnTo>
                <a:lnTo>
                  <a:pt x="4601210" y="508000"/>
                </a:lnTo>
                <a:lnTo>
                  <a:pt x="4669790" y="494029"/>
                </a:lnTo>
                <a:lnTo>
                  <a:pt x="4721860" y="478789"/>
                </a:lnTo>
                <a:lnTo>
                  <a:pt x="4756149" y="462279"/>
                </a:lnTo>
                <a:lnTo>
                  <a:pt x="4761230" y="458470"/>
                </a:lnTo>
                <a:lnTo>
                  <a:pt x="4765040" y="454660"/>
                </a:lnTo>
                <a:lnTo>
                  <a:pt x="4766310" y="452120"/>
                </a:lnTo>
                <a:lnTo>
                  <a:pt x="4767580" y="450850"/>
                </a:lnTo>
                <a:lnTo>
                  <a:pt x="4767580" y="85089"/>
                </a:lnTo>
                <a:lnTo>
                  <a:pt x="4765040" y="80010"/>
                </a:lnTo>
                <a:lnTo>
                  <a:pt x="4761230" y="76200"/>
                </a:lnTo>
                <a:lnTo>
                  <a:pt x="4756149" y="72389"/>
                </a:lnTo>
                <a:lnTo>
                  <a:pt x="4749799" y="67310"/>
                </a:lnTo>
                <a:lnTo>
                  <a:pt x="4697730" y="48260"/>
                </a:lnTo>
                <a:lnTo>
                  <a:pt x="4601210" y="27939"/>
                </a:lnTo>
                <a:lnTo>
                  <a:pt x="4521199" y="16510"/>
                </a:lnTo>
                <a:lnTo>
                  <a:pt x="4431030" y="7620"/>
                </a:lnTo>
                <a:lnTo>
                  <a:pt x="4334510" y="2539"/>
                </a:lnTo>
                <a:lnTo>
                  <a:pt x="4235449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31160" y="2057400"/>
            <a:ext cx="4767580" cy="956310"/>
          </a:xfrm>
          <a:custGeom>
            <a:avLst/>
            <a:gdLst/>
            <a:ahLst/>
            <a:cxnLst/>
            <a:rect l="l" t="t" r="r" b="b"/>
            <a:pathLst>
              <a:path w="4767580" h="956310">
                <a:moveTo>
                  <a:pt x="4235449" y="0"/>
                </a:moveTo>
                <a:lnTo>
                  <a:pt x="2096769" y="0"/>
                </a:lnTo>
                <a:lnTo>
                  <a:pt x="2024263" y="1068"/>
                </a:lnTo>
                <a:lnTo>
                  <a:pt x="1953010" y="4141"/>
                </a:lnTo>
                <a:lnTo>
                  <a:pt x="1884202" y="9016"/>
                </a:lnTo>
                <a:lnTo>
                  <a:pt x="1819030" y="15495"/>
                </a:lnTo>
                <a:lnTo>
                  <a:pt x="1758683" y="23377"/>
                </a:lnTo>
                <a:lnTo>
                  <a:pt x="1704354" y="32460"/>
                </a:lnTo>
                <a:lnTo>
                  <a:pt x="1657232" y="42546"/>
                </a:lnTo>
                <a:lnTo>
                  <a:pt x="1618509" y="53433"/>
                </a:lnTo>
                <a:lnTo>
                  <a:pt x="1571022" y="76810"/>
                </a:lnTo>
                <a:lnTo>
                  <a:pt x="1564639" y="88900"/>
                </a:lnTo>
                <a:lnTo>
                  <a:pt x="1564639" y="445770"/>
                </a:lnTo>
                <a:lnTo>
                  <a:pt x="1618509" y="481468"/>
                </a:lnTo>
                <a:lnTo>
                  <a:pt x="1657232" y="492505"/>
                </a:lnTo>
                <a:lnTo>
                  <a:pt x="1704354" y="502757"/>
                </a:lnTo>
                <a:lnTo>
                  <a:pt x="1758683" y="512014"/>
                </a:lnTo>
                <a:lnTo>
                  <a:pt x="1819030" y="520062"/>
                </a:lnTo>
                <a:lnTo>
                  <a:pt x="1884202" y="526691"/>
                </a:lnTo>
                <a:lnTo>
                  <a:pt x="1953010" y="531688"/>
                </a:lnTo>
                <a:lnTo>
                  <a:pt x="2024263" y="534841"/>
                </a:lnTo>
                <a:lnTo>
                  <a:pt x="2096769" y="535939"/>
                </a:lnTo>
                <a:lnTo>
                  <a:pt x="0" y="956310"/>
                </a:lnTo>
                <a:lnTo>
                  <a:pt x="2894329" y="535939"/>
                </a:lnTo>
                <a:lnTo>
                  <a:pt x="4235449" y="535939"/>
                </a:lnTo>
                <a:lnTo>
                  <a:pt x="4307956" y="534841"/>
                </a:lnTo>
                <a:lnTo>
                  <a:pt x="4379209" y="531688"/>
                </a:lnTo>
                <a:lnTo>
                  <a:pt x="4448017" y="526691"/>
                </a:lnTo>
                <a:lnTo>
                  <a:pt x="4513189" y="520062"/>
                </a:lnTo>
                <a:lnTo>
                  <a:pt x="4573536" y="512014"/>
                </a:lnTo>
                <a:lnTo>
                  <a:pt x="4627865" y="502757"/>
                </a:lnTo>
                <a:lnTo>
                  <a:pt x="4674987" y="492505"/>
                </a:lnTo>
                <a:lnTo>
                  <a:pt x="4713710" y="481468"/>
                </a:lnTo>
                <a:lnTo>
                  <a:pt x="4761197" y="457888"/>
                </a:lnTo>
                <a:lnTo>
                  <a:pt x="4767580" y="445770"/>
                </a:lnTo>
                <a:lnTo>
                  <a:pt x="4767580" y="88900"/>
                </a:lnTo>
                <a:lnTo>
                  <a:pt x="4713710" y="53433"/>
                </a:lnTo>
                <a:lnTo>
                  <a:pt x="4674987" y="42546"/>
                </a:lnTo>
                <a:lnTo>
                  <a:pt x="4627865" y="32460"/>
                </a:lnTo>
                <a:lnTo>
                  <a:pt x="4573536" y="23377"/>
                </a:lnTo>
                <a:lnTo>
                  <a:pt x="4513189" y="15495"/>
                </a:lnTo>
                <a:lnTo>
                  <a:pt x="4448017" y="9016"/>
                </a:lnTo>
                <a:lnTo>
                  <a:pt x="4379209" y="4141"/>
                </a:lnTo>
                <a:lnTo>
                  <a:pt x="4307956" y="1068"/>
                </a:lnTo>
                <a:lnTo>
                  <a:pt x="4235449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91379" y="2110740"/>
            <a:ext cx="22688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EAF0DD"/>
                </a:solidFill>
                <a:latin typeface="Calibri"/>
                <a:cs typeface="Calibri"/>
              </a:rPr>
              <a:t>Mobile Media</a:t>
            </a:r>
            <a:r>
              <a:rPr sz="2000" spc="-70" dirty="0">
                <a:solidFill>
                  <a:srgbClr val="EAF0D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EAF0DD"/>
                </a:solidFill>
                <a:latin typeface="Calibri"/>
                <a:cs typeface="Calibri"/>
              </a:rPr>
              <a:t>Players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3550" y="2070100"/>
            <a:ext cx="4232910" cy="1059180"/>
          </a:xfrm>
          <a:custGeom>
            <a:avLst/>
            <a:gdLst/>
            <a:ahLst/>
            <a:cxnLst/>
            <a:rect l="l" t="t" r="r" b="b"/>
            <a:pathLst>
              <a:path w="4232910" h="1059180">
                <a:moveTo>
                  <a:pt x="3018790" y="0"/>
                </a:moveTo>
                <a:lnTo>
                  <a:pt x="600710" y="0"/>
                </a:lnTo>
                <a:lnTo>
                  <a:pt x="488950" y="2539"/>
                </a:lnTo>
                <a:lnTo>
                  <a:pt x="379730" y="7620"/>
                </a:lnTo>
                <a:lnTo>
                  <a:pt x="279400" y="16510"/>
                </a:lnTo>
                <a:lnTo>
                  <a:pt x="187959" y="27939"/>
                </a:lnTo>
                <a:lnTo>
                  <a:pt x="110490" y="40639"/>
                </a:lnTo>
                <a:lnTo>
                  <a:pt x="50800" y="55879"/>
                </a:lnTo>
                <a:lnTo>
                  <a:pt x="12700" y="72389"/>
                </a:lnTo>
                <a:lnTo>
                  <a:pt x="0" y="85089"/>
                </a:lnTo>
                <a:lnTo>
                  <a:pt x="0" y="450850"/>
                </a:lnTo>
                <a:lnTo>
                  <a:pt x="1270" y="452120"/>
                </a:lnTo>
                <a:lnTo>
                  <a:pt x="2540" y="454660"/>
                </a:lnTo>
                <a:lnTo>
                  <a:pt x="50800" y="478789"/>
                </a:lnTo>
                <a:lnTo>
                  <a:pt x="110490" y="494029"/>
                </a:lnTo>
                <a:lnTo>
                  <a:pt x="187959" y="508000"/>
                </a:lnTo>
                <a:lnTo>
                  <a:pt x="279400" y="518160"/>
                </a:lnTo>
                <a:lnTo>
                  <a:pt x="379730" y="527050"/>
                </a:lnTo>
                <a:lnTo>
                  <a:pt x="488950" y="533400"/>
                </a:lnTo>
                <a:lnTo>
                  <a:pt x="600710" y="534670"/>
                </a:lnTo>
                <a:lnTo>
                  <a:pt x="2117090" y="534670"/>
                </a:lnTo>
                <a:lnTo>
                  <a:pt x="4232910" y="1059179"/>
                </a:lnTo>
                <a:lnTo>
                  <a:pt x="3018790" y="534670"/>
                </a:lnTo>
                <a:lnTo>
                  <a:pt x="3130550" y="533400"/>
                </a:lnTo>
                <a:lnTo>
                  <a:pt x="3239770" y="527050"/>
                </a:lnTo>
                <a:lnTo>
                  <a:pt x="3341370" y="518160"/>
                </a:lnTo>
                <a:lnTo>
                  <a:pt x="3432810" y="508000"/>
                </a:lnTo>
                <a:lnTo>
                  <a:pt x="3510279" y="494029"/>
                </a:lnTo>
                <a:lnTo>
                  <a:pt x="3568700" y="478789"/>
                </a:lnTo>
                <a:lnTo>
                  <a:pt x="3606800" y="462279"/>
                </a:lnTo>
                <a:lnTo>
                  <a:pt x="3620770" y="450850"/>
                </a:lnTo>
                <a:lnTo>
                  <a:pt x="3620770" y="85089"/>
                </a:lnTo>
                <a:lnTo>
                  <a:pt x="3568700" y="55879"/>
                </a:lnTo>
                <a:lnTo>
                  <a:pt x="3510279" y="40639"/>
                </a:lnTo>
                <a:lnTo>
                  <a:pt x="3432810" y="27939"/>
                </a:lnTo>
                <a:lnTo>
                  <a:pt x="3341370" y="16510"/>
                </a:lnTo>
                <a:lnTo>
                  <a:pt x="3239770" y="7620"/>
                </a:lnTo>
                <a:lnTo>
                  <a:pt x="3130550" y="2539"/>
                </a:lnTo>
                <a:lnTo>
                  <a:pt x="3018790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850" y="2057400"/>
            <a:ext cx="4232910" cy="1059180"/>
          </a:xfrm>
          <a:custGeom>
            <a:avLst/>
            <a:gdLst/>
            <a:ahLst/>
            <a:cxnLst/>
            <a:rect l="l" t="t" r="r" b="b"/>
            <a:pathLst>
              <a:path w="4232910" h="1059180">
                <a:moveTo>
                  <a:pt x="3018790" y="0"/>
                </a:moveTo>
                <a:lnTo>
                  <a:pt x="601980" y="0"/>
                </a:lnTo>
                <a:lnTo>
                  <a:pt x="532657" y="768"/>
                </a:lnTo>
                <a:lnTo>
                  <a:pt x="464157" y="2994"/>
                </a:lnTo>
                <a:lnTo>
                  <a:pt x="397301" y="6555"/>
                </a:lnTo>
                <a:lnTo>
                  <a:pt x="332911" y="11329"/>
                </a:lnTo>
                <a:lnTo>
                  <a:pt x="271808" y="17197"/>
                </a:lnTo>
                <a:lnTo>
                  <a:pt x="214816" y="24035"/>
                </a:lnTo>
                <a:lnTo>
                  <a:pt x="162756" y="31723"/>
                </a:lnTo>
                <a:lnTo>
                  <a:pt x="116450" y="40140"/>
                </a:lnTo>
                <a:lnTo>
                  <a:pt x="76720" y="49164"/>
                </a:lnTo>
                <a:lnTo>
                  <a:pt x="20276" y="68546"/>
                </a:lnTo>
                <a:lnTo>
                  <a:pt x="0" y="88900"/>
                </a:lnTo>
                <a:lnTo>
                  <a:pt x="0" y="445770"/>
                </a:lnTo>
                <a:lnTo>
                  <a:pt x="44388" y="476168"/>
                </a:lnTo>
                <a:lnTo>
                  <a:pt x="116450" y="494948"/>
                </a:lnTo>
                <a:lnTo>
                  <a:pt x="162756" y="503507"/>
                </a:lnTo>
                <a:lnTo>
                  <a:pt x="214816" y="511342"/>
                </a:lnTo>
                <a:lnTo>
                  <a:pt x="271808" y="518323"/>
                </a:lnTo>
                <a:lnTo>
                  <a:pt x="332911" y="524323"/>
                </a:lnTo>
                <a:lnTo>
                  <a:pt x="397301" y="529213"/>
                </a:lnTo>
                <a:lnTo>
                  <a:pt x="464157" y="532864"/>
                </a:lnTo>
                <a:lnTo>
                  <a:pt x="532657" y="535149"/>
                </a:lnTo>
                <a:lnTo>
                  <a:pt x="601980" y="535939"/>
                </a:lnTo>
                <a:lnTo>
                  <a:pt x="2117090" y="535939"/>
                </a:lnTo>
                <a:lnTo>
                  <a:pt x="4232910" y="1059179"/>
                </a:lnTo>
                <a:lnTo>
                  <a:pt x="3018790" y="535939"/>
                </a:lnTo>
                <a:lnTo>
                  <a:pt x="3088112" y="535149"/>
                </a:lnTo>
                <a:lnTo>
                  <a:pt x="3156612" y="532864"/>
                </a:lnTo>
                <a:lnTo>
                  <a:pt x="3223468" y="529213"/>
                </a:lnTo>
                <a:lnTo>
                  <a:pt x="3287858" y="524323"/>
                </a:lnTo>
                <a:lnTo>
                  <a:pt x="3348961" y="518323"/>
                </a:lnTo>
                <a:lnTo>
                  <a:pt x="3405953" y="511342"/>
                </a:lnTo>
                <a:lnTo>
                  <a:pt x="3458013" y="503507"/>
                </a:lnTo>
                <a:lnTo>
                  <a:pt x="3504319" y="494948"/>
                </a:lnTo>
                <a:lnTo>
                  <a:pt x="3544049" y="485792"/>
                </a:lnTo>
                <a:lnTo>
                  <a:pt x="3600493" y="466204"/>
                </a:lnTo>
                <a:lnTo>
                  <a:pt x="3620770" y="445770"/>
                </a:lnTo>
                <a:lnTo>
                  <a:pt x="3620770" y="88900"/>
                </a:lnTo>
                <a:lnTo>
                  <a:pt x="3576381" y="58673"/>
                </a:lnTo>
                <a:lnTo>
                  <a:pt x="3504319" y="40140"/>
                </a:lnTo>
                <a:lnTo>
                  <a:pt x="3458013" y="31723"/>
                </a:lnTo>
                <a:lnTo>
                  <a:pt x="3405953" y="24035"/>
                </a:lnTo>
                <a:lnTo>
                  <a:pt x="3348961" y="17197"/>
                </a:lnTo>
                <a:lnTo>
                  <a:pt x="3287858" y="11329"/>
                </a:lnTo>
                <a:lnTo>
                  <a:pt x="3223468" y="6555"/>
                </a:lnTo>
                <a:lnTo>
                  <a:pt x="3156612" y="2994"/>
                </a:lnTo>
                <a:lnTo>
                  <a:pt x="3088112" y="768"/>
                </a:lnTo>
                <a:lnTo>
                  <a:pt x="301879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1669" y="2110740"/>
            <a:ext cx="23317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EAF0DD"/>
                </a:solidFill>
                <a:latin typeface="Calibri"/>
                <a:cs typeface="Calibri"/>
              </a:rPr>
              <a:t>Solid-State </a:t>
            </a:r>
            <a:r>
              <a:rPr sz="2000" spc="-5" dirty="0">
                <a:solidFill>
                  <a:srgbClr val="EAF0DD"/>
                </a:solidFill>
                <a:latin typeface="Calibri"/>
                <a:cs typeface="Calibri"/>
              </a:rPr>
              <a:t>Disks</a:t>
            </a:r>
            <a:r>
              <a:rPr sz="2000" spc="-65" dirty="0">
                <a:solidFill>
                  <a:srgbClr val="EAF0D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AF0DD"/>
                </a:solidFill>
                <a:latin typeface="Calibri"/>
                <a:cs typeface="Calibri"/>
              </a:rPr>
              <a:t>(SSD)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8830" y="3106420"/>
            <a:ext cx="2024380" cy="1117600"/>
          </a:xfrm>
          <a:custGeom>
            <a:avLst/>
            <a:gdLst/>
            <a:ahLst/>
            <a:cxnLst/>
            <a:rect l="l" t="t" r="r" b="b"/>
            <a:pathLst>
              <a:path w="2024380" h="1117600">
                <a:moveTo>
                  <a:pt x="1687830" y="0"/>
                </a:moveTo>
                <a:lnTo>
                  <a:pt x="335280" y="0"/>
                </a:lnTo>
                <a:lnTo>
                  <a:pt x="273050" y="2539"/>
                </a:lnTo>
                <a:lnTo>
                  <a:pt x="212089" y="7619"/>
                </a:lnTo>
                <a:lnTo>
                  <a:pt x="154939" y="16509"/>
                </a:lnTo>
                <a:lnTo>
                  <a:pt x="104139" y="27939"/>
                </a:lnTo>
                <a:lnTo>
                  <a:pt x="60960" y="41909"/>
                </a:lnTo>
                <a:lnTo>
                  <a:pt x="16510" y="64769"/>
                </a:lnTo>
                <a:lnTo>
                  <a:pt x="0" y="85089"/>
                </a:lnTo>
                <a:lnTo>
                  <a:pt x="0" y="450850"/>
                </a:lnTo>
                <a:lnTo>
                  <a:pt x="27939" y="478789"/>
                </a:lnTo>
                <a:lnTo>
                  <a:pt x="104139" y="507999"/>
                </a:lnTo>
                <a:lnTo>
                  <a:pt x="154939" y="519429"/>
                </a:lnTo>
                <a:lnTo>
                  <a:pt x="212089" y="528319"/>
                </a:lnTo>
                <a:lnTo>
                  <a:pt x="273050" y="533399"/>
                </a:lnTo>
                <a:lnTo>
                  <a:pt x="335280" y="535939"/>
                </a:lnTo>
                <a:lnTo>
                  <a:pt x="890269" y="1117599"/>
                </a:lnTo>
                <a:lnTo>
                  <a:pt x="840739" y="535939"/>
                </a:lnTo>
                <a:lnTo>
                  <a:pt x="1687830" y="535939"/>
                </a:lnTo>
                <a:lnTo>
                  <a:pt x="1750059" y="533399"/>
                </a:lnTo>
                <a:lnTo>
                  <a:pt x="1811020" y="528319"/>
                </a:lnTo>
                <a:lnTo>
                  <a:pt x="1868170" y="519429"/>
                </a:lnTo>
                <a:lnTo>
                  <a:pt x="1918970" y="507999"/>
                </a:lnTo>
                <a:lnTo>
                  <a:pt x="1962150" y="494029"/>
                </a:lnTo>
                <a:lnTo>
                  <a:pt x="2007870" y="471169"/>
                </a:lnTo>
                <a:lnTo>
                  <a:pt x="2019300" y="458469"/>
                </a:lnTo>
                <a:lnTo>
                  <a:pt x="2021839" y="454659"/>
                </a:lnTo>
                <a:lnTo>
                  <a:pt x="2024380" y="447039"/>
                </a:lnTo>
                <a:lnTo>
                  <a:pt x="2024380" y="88900"/>
                </a:lnTo>
                <a:lnTo>
                  <a:pt x="1995170" y="57150"/>
                </a:lnTo>
                <a:lnTo>
                  <a:pt x="1918970" y="27939"/>
                </a:lnTo>
                <a:lnTo>
                  <a:pt x="1868170" y="16509"/>
                </a:lnTo>
                <a:lnTo>
                  <a:pt x="1811020" y="7619"/>
                </a:lnTo>
                <a:lnTo>
                  <a:pt x="1750059" y="2539"/>
                </a:lnTo>
                <a:lnTo>
                  <a:pt x="1687830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6130" y="3093720"/>
            <a:ext cx="2024380" cy="1118870"/>
          </a:xfrm>
          <a:custGeom>
            <a:avLst/>
            <a:gdLst/>
            <a:ahLst/>
            <a:cxnLst/>
            <a:rect l="l" t="t" r="r" b="b"/>
            <a:pathLst>
              <a:path w="2024380" h="1118870">
                <a:moveTo>
                  <a:pt x="1687830" y="0"/>
                </a:moveTo>
                <a:lnTo>
                  <a:pt x="336550" y="0"/>
                </a:lnTo>
                <a:lnTo>
                  <a:pt x="273593" y="1996"/>
                </a:lnTo>
                <a:lnTo>
                  <a:pt x="212705" y="7639"/>
                </a:lnTo>
                <a:lnTo>
                  <a:pt x="155835" y="16408"/>
                </a:lnTo>
                <a:lnTo>
                  <a:pt x="104933" y="27781"/>
                </a:lnTo>
                <a:lnTo>
                  <a:pt x="61949" y="41237"/>
                </a:lnTo>
                <a:lnTo>
                  <a:pt x="7533" y="72318"/>
                </a:lnTo>
                <a:lnTo>
                  <a:pt x="0" y="88900"/>
                </a:lnTo>
                <a:lnTo>
                  <a:pt x="0" y="447039"/>
                </a:lnTo>
                <a:lnTo>
                  <a:pt x="28832" y="479682"/>
                </a:lnTo>
                <a:lnTo>
                  <a:pt x="104933" y="508158"/>
                </a:lnTo>
                <a:lnTo>
                  <a:pt x="155835" y="519531"/>
                </a:lnTo>
                <a:lnTo>
                  <a:pt x="212705" y="528300"/>
                </a:lnTo>
                <a:lnTo>
                  <a:pt x="273593" y="533943"/>
                </a:lnTo>
                <a:lnTo>
                  <a:pt x="336550" y="535939"/>
                </a:lnTo>
                <a:lnTo>
                  <a:pt x="890269" y="1118869"/>
                </a:lnTo>
                <a:lnTo>
                  <a:pt x="840739" y="535939"/>
                </a:lnTo>
                <a:lnTo>
                  <a:pt x="1687830" y="535939"/>
                </a:lnTo>
                <a:lnTo>
                  <a:pt x="1750422" y="533943"/>
                </a:lnTo>
                <a:lnTo>
                  <a:pt x="1811139" y="528300"/>
                </a:lnTo>
                <a:lnTo>
                  <a:pt x="1867986" y="519531"/>
                </a:lnTo>
                <a:lnTo>
                  <a:pt x="1918970" y="508158"/>
                </a:lnTo>
                <a:lnTo>
                  <a:pt x="1962095" y="494702"/>
                </a:lnTo>
                <a:lnTo>
                  <a:pt x="2016794" y="463621"/>
                </a:lnTo>
                <a:lnTo>
                  <a:pt x="2024380" y="447039"/>
                </a:lnTo>
                <a:lnTo>
                  <a:pt x="2024380" y="88900"/>
                </a:lnTo>
                <a:lnTo>
                  <a:pt x="1995368" y="56257"/>
                </a:lnTo>
                <a:lnTo>
                  <a:pt x="1918970" y="27781"/>
                </a:lnTo>
                <a:lnTo>
                  <a:pt x="1867986" y="16408"/>
                </a:lnTo>
                <a:lnTo>
                  <a:pt x="1811139" y="7639"/>
                </a:lnTo>
                <a:lnTo>
                  <a:pt x="1750422" y="1996"/>
                </a:lnTo>
                <a:lnTo>
                  <a:pt x="168783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38530" y="3148329"/>
            <a:ext cx="1340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EAF0DD"/>
                </a:solidFill>
                <a:latin typeface="Calibri"/>
                <a:cs typeface="Calibri"/>
              </a:rPr>
              <a:t>Thumb</a:t>
            </a:r>
            <a:r>
              <a:rPr sz="2000" spc="-50" dirty="0">
                <a:solidFill>
                  <a:srgbClr val="EAF0D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EAF0DD"/>
                </a:solidFill>
                <a:latin typeface="Calibri"/>
                <a:cs typeface="Calibri"/>
              </a:rPr>
              <a:t>Disks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70579" y="3106420"/>
            <a:ext cx="2153920" cy="1479550"/>
          </a:xfrm>
          <a:custGeom>
            <a:avLst/>
            <a:gdLst/>
            <a:ahLst/>
            <a:cxnLst/>
            <a:rect l="l" t="t" r="r" b="b"/>
            <a:pathLst>
              <a:path w="2153920" h="1479550">
                <a:moveTo>
                  <a:pt x="1795780" y="0"/>
                </a:moveTo>
                <a:lnTo>
                  <a:pt x="358140" y="0"/>
                </a:lnTo>
                <a:lnTo>
                  <a:pt x="290830" y="2539"/>
                </a:lnTo>
                <a:lnTo>
                  <a:pt x="226060" y="11429"/>
                </a:lnTo>
                <a:lnTo>
                  <a:pt x="165100" y="24129"/>
                </a:lnTo>
                <a:lnTo>
                  <a:pt x="111760" y="41909"/>
                </a:lnTo>
                <a:lnTo>
                  <a:pt x="66040" y="62229"/>
                </a:lnTo>
                <a:lnTo>
                  <a:pt x="30480" y="83819"/>
                </a:lnTo>
                <a:lnTo>
                  <a:pt x="12700" y="102869"/>
                </a:lnTo>
                <a:lnTo>
                  <a:pt x="7620" y="107950"/>
                </a:lnTo>
                <a:lnTo>
                  <a:pt x="3810" y="114300"/>
                </a:lnTo>
                <a:lnTo>
                  <a:pt x="1270" y="120650"/>
                </a:lnTo>
                <a:lnTo>
                  <a:pt x="0" y="127000"/>
                </a:lnTo>
                <a:lnTo>
                  <a:pt x="0" y="675639"/>
                </a:lnTo>
                <a:lnTo>
                  <a:pt x="30480" y="718819"/>
                </a:lnTo>
                <a:lnTo>
                  <a:pt x="66040" y="741679"/>
                </a:lnTo>
                <a:lnTo>
                  <a:pt x="111760" y="761999"/>
                </a:lnTo>
                <a:lnTo>
                  <a:pt x="165100" y="778509"/>
                </a:lnTo>
                <a:lnTo>
                  <a:pt x="226060" y="792479"/>
                </a:lnTo>
                <a:lnTo>
                  <a:pt x="290830" y="800099"/>
                </a:lnTo>
                <a:lnTo>
                  <a:pt x="358140" y="803909"/>
                </a:lnTo>
                <a:lnTo>
                  <a:pt x="1259840" y="803909"/>
                </a:lnTo>
                <a:lnTo>
                  <a:pt x="1167130" y="1479549"/>
                </a:lnTo>
                <a:lnTo>
                  <a:pt x="1795780" y="803909"/>
                </a:lnTo>
                <a:lnTo>
                  <a:pt x="1863090" y="800099"/>
                </a:lnTo>
                <a:lnTo>
                  <a:pt x="1927860" y="792479"/>
                </a:lnTo>
                <a:lnTo>
                  <a:pt x="1987550" y="778509"/>
                </a:lnTo>
                <a:lnTo>
                  <a:pt x="2042160" y="761999"/>
                </a:lnTo>
                <a:lnTo>
                  <a:pt x="2087880" y="741679"/>
                </a:lnTo>
                <a:lnTo>
                  <a:pt x="2123440" y="718819"/>
                </a:lnTo>
                <a:lnTo>
                  <a:pt x="2150110" y="688339"/>
                </a:lnTo>
                <a:lnTo>
                  <a:pt x="2153920" y="675639"/>
                </a:lnTo>
                <a:lnTo>
                  <a:pt x="2153920" y="127000"/>
                </a:lnTo>
                <a:lnTo>
                  <a:pt x="2152650" y="120650"/>
                </a:lnTo>
                <a:lnTo>
                  <a:pt x="2150110" y="114300"/>
                </a:lnTo>
                <a:lnTo>
                  <a:pt x="2146300" y="107950"/>
                </a:lnTo>
                <a:lnTo>
                  <a:pt x="2141220" y="102869"/>
                </a:lnTo>
                <a:lnTo>
                  <a:pt x="2136140" y="96519"/>
                </a:lnTo>
                <a:lnTo>
                  <a:pt x="2087880" y="62229"/>
                </a:lnTo>
                <a:lnTo>
                  <a:pt x="2042160" y="41909"/>
                </a:lnTo>
                <a:lnTo>
                  <a:pt x="1987550" y="24129"/>
                </a:lnTo>
                <a:lnTo>
                  <a:pt x="1927860" y="11429"/>
                </a:lnTo>
                <a:lnTo>
                  <a:pt x="1863090" y="2539"/>
                </a:lnTo>
                <a:lnTo>
                  <a:pt x="1795780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57879" y="3093720"/>
            <a:ext cx="2153920" cy="1479550"/>
          </a:xfrm>
          <a:custGeom>
            <a:avLst/>
            <a:gdLst/>
            <a:ahLst/>
            <a:cxnLst/>
            <a:rect l="l" t="t" r="r" b="b"/>
            <a:pathLst>
              <a:path w="2153920" h="1479550">
                <a:moveTo>
                  <a:pt x="1795780" y="0"/>
                </a:moveTo>
                <a:lnTo>
                  <a:pt x="358140" y="0"/>
                </a:lnTo>
                <a:lnTo>
                  <a:pt x="298695" y="2398"/>
                </a:lnTo>
                <a:lnTo>
                  <a:pt x="240725" y="9219"/>
                </a:lnTo>
                <a:lnTo>
                  <a:pt x="185702" y="19896"/>
                </a:lnTo>
                <a:lnTo>
                  <a:pt x="135100" y="33866"/>
                </a:lnTo>
                <a:lnTo>
                  <a:pt x="90394" y="50564"/>
                </a:lnTo>
                <a:lnTo>
                  <a:pt x="53057" y="69426"/>
                </a:lnTo>
                <a:lnTo>
                  <a:pt x="6386" y="111383"/>
                </a:lnTo>
                <a:lnTo>
                  <a:pt x="0" y="133350"/>
                </a:lnTo>
                <a:lnTo>
                  <a:pt x="0" y="670559"/>
                </a:lnTo>
                <a:lnTo>
                  <a:pt x="24563" y="714022"/>
                </a:lnTo>
                <a:lnTo>
                  <a:pt x="90394" y="753345"/>
                </a:lnTo>
                <a:lnTo>
                  <a:pt x="135100" y="770043"/>
                </a:lnTo>
                <a:lnTo>
                  <a:pt x="185702" y="784013"/>
                </a:lnTo>
                <a:lnTo>
                  <a:pt x="240725" y="794690"/>
                </a:lnTo>
                <a:lnTo>
                  <a:pt x="298695" y="801511"/>
                </a:lnTo>
                <a:lnTo>
                  <a:pt x="358140" y="803909"/>
                </a:lnTo>
                <a:lnTo>
                  <a:pt x="1259840" y="803909"/>
                </a:lnTo>
                <a:lnTo>
                  <a:pt x="1167130" y="1479549"/>
                </a:lnTo>
                <a:lnTo>
                  <a:pt x="1795780" y="803909"/>
                </a:lnTo>
                <a:lnTo>
                  <a:pt x="1855224" y="801511"/>
                </a:lnTo>
                <a:lnTo>
                  <a:pt x="1913194" y="794690"/>
                </a:lnTo>
                <a:lnTo>
                  <a:pt x="1968217" y="784013"/>
                </a:lnTo>
                <a:lnTo>
                  <a:pt x="2018819" y="770043"/>
                </a:lnTo>
                <a:lnTo>
                  <a:pt x="2063525" y="753345"/>
                </a:lnTo>
                <a:lnTo>
                  <a:pt x="2100862" y="734483"/>
                </a:lnTo>
                <a:lnTo>
                  <a:pt x="2147533" y="692526"/>
                </a:lnTo>
                <a:lnTo>
                  <a:pt x="2153920" y="670559"/>
                </a:lnTo>
                <a:lnTo>
                  <a:pt x="2153920" y="133350"/>
                </a:lnTo>
                <a:lnTo>
                  <a:pt x="2129356" y="89887"/>
                </a:lnTo>
                <a:lnTo>
                  <a:pt x="2063525" y="50564"/>
                </a:lnTo>
                <a:lnTo>
                  <a:pt x="2018819" y="33866"/>
                </a:lnTo>
                <a:lnTo>
                  <a:pt x="1968217" y="19896"/>
                </a:lnTo>
                <a:lnTo>
                  <a:pt x="1913194" y="9219"/>
                </a:lnTo>
                <a:lnTo>
                  <a:pt x="1855224" y="2398"/>
                </a:lnTo>
                <a:lnTo>
                  <a:pt x="179578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14090" y="3157220"/>
            <a:ext cx="15487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EAF0DD"/>
                </a:solidFill>
                <a:latin typeface="Calibri"/>
                <a:cs typeface="Calibri"/>
              </a:rPr>
              <a:t>Multimedia  Memory</a:t>
            </a:r>
            <a:r>
              <a:rPr sz="2000" spc="-45" dirty="0">
                <a:solidFill>
                  <a:srgbClr val="EAF0D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EAF0DD"/>
                </a:solidFill>
                <a:latin typeface="Calibri"/>
                <a:cs typeface="Calibri"/>
              </a:rPr>
              <a:t>Cards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75020" y="2837179"/>
            <a:ext cx="1705610" cy="1305560"/>
          </a:xfrm>
          <a:custGeom>
            <a:avLst/>
            <a:gdLst/>
            <a:ahLst/>
            <a:cxnLst/>
            <a:rect l="l" t="t" r="r" b="b"/>
            <a:pathLst>
              <a:path w="1705609" h="1305560">
                <a:moveTo>
                  <a:pt x="1449070" y="0"/>
                </a:moveTo>
                <a:lnTo>
                  <a:pt x="256539" y="0"/>
                </a:lnTo>
                <a:lnTo>
                  <a:pt x="231139" y="2540"/>
                </a:lnTo>
                <a:lnTo>
                  <a:pt x="179069" y="11430"/>
                </a:lnTo>
                <a:lnTo>
                  <a:pt x="132079" y="24130"/>
                </a:lnTo>
                <a:lnTo>
                  <a:pt x="88900" y="41910"/>
                </a:lnTo>
                <a:lnTo>
                  <a:pt x="69850" y="50800"/>
                </a:lnTo>
                <a:lnTo>
                  <a:pt x="36829" y="72390"/>
                </a:lnTo>
                <a:lnTo>
                  <a:pt x="10159" y="101600"/>
                </a:lnTo>
                <a:lnTo>
                  <a:pt x="2539" y="120650"/>
                </a:lnTo>
                <a:lnTo>
                  <a:pt x="0" y="127000"/>
                </a:lnTo>
                <a:lnTo>
                  <a:pt x="0" y="676910"/>
                </a:lnTo>
                <a:lnTo>
                  <a:pt x="2539" y="683260"/>
                </a:lnTo>
                <a:lnTo>
                  <a:pt x="3809" y="689610"/>
                </a:lnTo>
                <a:lnTo>
                  <a:pt x="36829" y="731520"/>
                </a:lnTo>
                <a:lnTo>
                  <a:pt x="69850" y="753110"/>
                </a:lnTo>
                <a:lnTo>
                  <a:pt x="109219" y="772160"/>
                </a:lnTo>
                <a:lnTo>
                  <a:pt x="154939" y="787400"/>
                </a:lnTo>
                <a:lnTo>
                  <a:pt x="204469" y="798830"/>
                </a:lnTo>
                <a:lnTo>
                  <a:pt x="283209" y="805180"/>
                </a:lnTo>
                <a:lnTo>
                  <a:pt x="654050" y="1305560"/>
                </a:lnTo>
                <a:lnTo>
                  <a:pt x="708659" y="805180"/>
                </a:lnTo>
                <a:lnTo>
                  <a:pt x="1422400" y="805180"/>
                </a:lnTo>
                <a:lnTo>
                  <a:pt x="1474470" y="802640"/>
                </a:lnTo>
                <a:lnTo>
                  <a:pt x="1525270" y="793750"/>
                </a:lnTo>
                <a:lnTo>
                  <a:pt x="1596389" y="772160"/>
                </a:lnTo>
                <a:lnTo>
                  <a:pt x="1635759" y="753110"/>
                </a:lnTo>
                <a:lnTo>
                  <a:pt x="1668779" y="731520"/>
                </a:lnTo>
                <a:lnTo>
                  <a:pt x="1699259" y="695960"/>
                </a:lnTo>
                <a:lnTo>
                  <a:pt x="1703070" y="683260"/>
                </a:lnTo>
                <a:lnTo>
                  <a:pt x="1705609" y="676910"/>
                </a:lnTo>
                <a:lnTo>
                  <a:pt x="1705609" y="127000"/>
                </a:lnTo>
                <a:lnTo>
                  <a:pt x="1703070" y="120650"/>
                </a:lnTo>
                <a:lnTo>
                  <a:pt x="1701800" y="114300"/>
                </a:lnTo>
                <a:lnTo>
                  <a:pt x="1668779" y="72390"/>
                </a:lnTo>
                <a:lnTo>
                  <a:pt x="1635759" y="50800"/>
                </a:lnTo>
                <a:lnTo>
                  <a:pt x="1616709" y="41910"/>
                </a:lnTo>
                <a:lnTo>
                  <a:pt x="1596389" y="31750"/>
                </a:lnTo>
                <a:lnTo>
                  <a:pt x="1550670" y="17780"/>
                </a:lnTo>
                <a:lnTo>
                  <a:pt x="1501139" y="6350"/>
                </a:lnTo>
                <a:lnTo>
                  <a:pt x="1474470" y="2540"/>
                </a:lnTo>
                <a:lnTo>
                  <a:pt x="1449070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2320" y="2824479"/>
            <a:ext cx="1705610" cy="1305560"/>
          </a:xfrm>
          <a:custGeom>
            <a:avLst/>
            <a:gdLst/>
            <a:ahLst/>
            <a:cxnLst/>
            <a:rect l="l" t="t" r="r" b="b"/>
            <a:pathLst>
              <a:path w="1705609" h="1305560">
                <a:moveTo>
                  <a:pt x="1422400" y="0"/>
                </a:moveTo>
                <a:lnTo>
                  <a:pt x="283209" y="0"/>
                </a:lnTo>
                <a:lnTo>
                  <a:pt x="223134" y="3854"/>
                </a:lnTo>
                <a:lnTo>
                  <a:pt x="165414" y="14662"/>
                </a:lnTo>
                <a:lnTo>
                  <a:pt x="112559" y="31290"/>
                </a:lnTo>
                <a:lnTo>
                  <a:pt x="67080" y="52606"/>
                </a:lnTo>
                <a:lnTo>
                  <a:pt x="31487" y="77477"/>
                </a:lnTo>
                <a:lnTo>
                  <a:pt x="0" y="133350"/>
                </a:lnTo>
                <a:lnTo>
                  <a:pt x="0" y="670560"/>
                </a:lnTo>
                <a:lnTo>
                  <a:pt x="31487" y="726684"/>
                </a:lnTo>
                <a:lnTo>
                  <a:pt x="67080" y="751802"/>
                </a:lnTo>
                <a:lnTo>
                  <a:pt x="112559" y="773389"/>
                </a:lnTo>
                <a:lnTo>
                  <a:pt x="165414" y="790265"/>
                </a:lnTo>
                <a:lnTo>
                  <a:pt x="223134" y="801255"/>
                </a:lnTo>
                <a:lnTo>
                  <a:pt x="283209" y="805180"/>
                </a:lnTo>
                <a:lnTo>
                  <a:pt x="655320" y="1305560"/>
                </a:lnTo>
                <a:lnTo>
                  <a:pt x="708659" y="805180"/>
                </a:lnTo>
                <a:lnTo>
                  <a:pt x="1422400" y="805180"/>
                </a:lnTo>
                <a:lnTo>
                  <a:pt x="1482475" y="801255"/>
                </a:lnTo>
                <a:lnTo>
                  <a:pt x="1540195" y="790265"/>
                </a:lnTo>
                <a:lnTo>
                  <a:pt x="1593050" y="773389"/>
                </a:lnTo>
                <a:lnTo>
                  <a:pt x="1638529" y="751802"/>
                </a:lnTo>
                <a:lnTo>
                  <a:pt x="1674122" y="726684"/>
                </a:lnTo>
                <a:lnTo>
                  <a:pt x="1705609" y="670560"/>
                </a:lnTo>
                <a:lnTo>
                  <a:pt x="1705609" y="133350"/>
                </a:lnTo>
                <a:lnTo>
                  <a:pt x="1674122" y="77477"/>
                </a:lnTo>
                <a:lnTo>
                  <a:pt x="1638529" y="52606"/>
                </a:lnTo>
                <a:lnTo>
                  <a:pt x="1593050" y="31290"/>
                </a:lnTo>
                <a:lnTo>
                  <a:pt x="1540195" y="14662"/>
                </a:lnTo>
                <a:lnTo>
                  <a:pt x="1482475" y="3854"/>
                </a:lnTo>
                <a:lnTo>
                  <a:pt x="142240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03290" y="2887979"/>
            <a:ext cx="11423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EAF0DD"/>
                </a:solidFill>
                <a:latin typeface="Calibri"/>
                <a:cs typeface="Calibri"/>
              </a:rPr>
              <a:t>Em</a:t>
            </a:r>
            <a:r>
              <a:rPr sz="2000" spc="5" dirty="0">
                <a:solidFill>
                  <a:srgbClr val="EAF0DD"/>
                </a:solidFill>
                <a:latin typeface="Calibri"/>
                <a:cs typeface="Calibri"/>
              </a:rPr>
              <a:t>b</a:t>
            </a:r>
            <a:r>
              <a:rPr sz="2000" spc="-10" dirty="0">
                <a:solidFill>
                  <a:srgbClr val="EAF0DD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EAF0DD"/>
                </a:solidFill>
                <a:latin typeface="Calibri"/>
                <a:cs typeface="Calibri"/>
              </a:rPr>
              <a:t>d</a:t>
            </a:r>
            <a:r>
              <a:rPr sz="2000" spc="-5" dirty="0">
                <a:solidFill>
                  <a:srgbClr val="EAF0DD"/>
                </a:solidFill>
                <a:latin typeface="Calibri"/>
                <a:cs typeface="Calibri"/>
              </a:rPr>
              <a:t>d</a:t>
            </a:r>
            <a:r>
              <a:rPr sz="2000" spc="5" dirty="0">
                <a:solidFill>
                  <a:srgbClr val="EAF0DD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EAF0DD"/>
                </a:solidFill>
                <a:latin typeface="Calibri"/>
                <a:cs typeface="Calibri"/>
              </a:rPr>
              <a:t>d  </a:t>
            </a:r>
            <a:r>
              <a:rPr sz="2000" spc="-5" dirty="0">
                <a:solidFill>
                  <a:srgbClr val="EAF0DD"/>
                </a:solidFill>
                <a:latin typeface="Calibri"/>
                <a:cs typeface="Calibri"/>
              </a:rPr>
              <a:t>Systems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7840"/>
            <a:ext cx="34658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Benefits </a:t>
            </a:r>
            <a:r>
              <a:rPr spc="5" dirty="0"/>
              <a:t>of</a:t>
            </a:r>
            <a:r>
              <a:rPr spc="-75" dirty="0"/>
              <a:t> </a:t>
            </a:r>
            <a:r>
              <a:rPr spc="-5" dirty="0"/>
              <a:t>SSD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6811009" cy="41490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Faster start </a:t>
            </a:r>
            <a:r>
              <a:rPr sz="32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up </a:t>
            </a:r>
            <a:r>
              <a:rPr sz="32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of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Solid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State</a:t>
            </a:r>
            <a:r>
              <a:rPr sz="3200" spc="-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Drive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Faster access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Faster application launch</a:t>
            </a:r>
            <a:r>
              <a:rPr sz="32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time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More energy efficient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More reliable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More robust under extreme</a:t>
            </a:r>
            <a:r>
              <a:rPr sz="3200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conditions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Lighter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7840"/>
            <a:ext cx="26028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Application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7500"/>
            <a:ext cx="7959090" cy="437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42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SSDs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were mainly used in those</a:t>
            </a:r>
            <a:r>
              <a:rPr sz="3000" spc="1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aspects</a:t>
            </a:r>
            <a:endParaRPr sz="30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259715">
              <a:lnSpc>
                <a:spcPct val="89900"/>
              </a:lnSpc>
              <a:spcBef>
                <a:spcPts val="180"/>
              </a:spcBef>
            </a:pP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mission critical applications where the speed  of the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storage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 </a:t>
            </a:r>
            <a:r>
              <a:rPr sz="3000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needed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fast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 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possible.</a:t>
            </a:r>
            <a:endParaRPr sz="30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899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Organizations that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sz="3000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benefit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faster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access  of system data include </a:t>
            </a:r>
            <a:r>
              <a:rPr sz="3000" spc="-1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equity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trading  companies, telecommunication corporations,  and video</a:t>
            </a:r>
            <a:r>
              <a:rPr sz="3000" spc="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streaming.</a:t>
            </a:r>
            <a:endParaRPr sz="30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1628139" indent="-342900">
              <a:lnSpc>
                <a:spcPts val="324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SSD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used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cache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server side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Enterprises.</a:t>
            </a:r>
            <a:endParaRPr sz="30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662" y="1928802"/>
            <a:ext cx="7786742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63165" algn="l"/>
              </a:tabLst>
            </a:pPr>
            <a:r>
              <a:rPr sz="9600" dirty="0">
                <a:solidFill>
                  <a:srgbClr val="E41C4C"/>
                </a:solidFill>
                <a:latin typeface="Algerian" pitchFamily="82" charset="0"/>
              </a:rPr>
              <a:t>Th</a:t>
            </a:r>
            <a:r>
              <a:rPr sz="9600" spc="-15" dirty="0">
                <a:solidFill>
                  <a:srgbClr val="E41C4C"/>
                </a:solidFill>
                <a:latin typeface="Algerian" pitchFamily="82" charset="0"/>
              </a:rPr>
              <a:t>a</a:t>
            </a:r>
            <a:r>
              <a:rPr sz="9600" dirty="0">
                <a:solidFill>
                  <a:srgbClr val="E41C4C"/>
                </a:solidFill>
                <a:latin typeface="Algerian" pitchFamily="82" charset="0"/>
              </a:rPr>
              <a:t>nk</a:t>
            </a:r>
            <a:r>
              <a:rPr sz="9600">
                <a:solidFill>
                  <a:srgbClr val="E41C4C"/>
                </a:solidFill>
                <a:latin typeface="Algerian" pitchFamily="82" charset="0"/>
              </a:rPr>
              <a:t>	</a:t>
            </a:r>
            <a:r>
              <a:rPr sz="9600" spc="-10">
                <a:solidFill>
                  <a:srgbClr val="E41C4C"/>
                </a:solidFill>
                <a:latin typeface="Algerian" pitchFamily="82" charset="0"/>
              </a:rPr>
              <a:t>Y</a:t>
            </a:r>
            <a:r>
              <a:rPr sz="9600" spc="-5">
                <a:solidFill>
                  <a:srgbClr val="E41C4C"/>
                </a:solidFill>
                <a:latin typeface="Algerian" pitchFamily="82" charset="0"/>
              </a:rPr>
              <a:t>o</a:t>
            </a:r>
            <a:r>
              <a:rPr sz="9600">
                <a:solidFill>
                  <a:srgbClr val="E41C4C"/>
                </a:solidFill>
                <a:latin typeface="Algerian" pitchFamily="82" charset="0"/>
              </a:rPr>
              <a:t>u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75920"/>
            <a:ext cx="4958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Solid State</a:t>
            </a:r>
            <a:r>
              <a:rPr spc="-80" dirty="0"/>
              <a:t> </a:t>
            </a:r>
            <a:r>
              <a:rPr dirty="0"/>
              <a:t>Drive(SSD)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996555" cy="288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SSD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is </a:t>
            </a: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an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PC </a:t>
            </a: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storage device that uses 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Solid </a:t>
            </a: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State memory to store</a:t>
            </a:r>
            <a:r>
              <a:rPr sz="3600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information.</a:t>
            </a:r>
            <a:endParaRPr sz="36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marR="6731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SSD uses non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volatile NAND Flash  Memory , </a:t>
            </a: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which enables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it </a:t>
            </a: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to retain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data  </a:t>
            </a: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when the power is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removed.</a:t>
            </a:r>
            <a:endParaRPr sz="36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3963670"/>
            <a:ext cx="2524759" cy="2750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99720"/>
            <a:ext cx="47828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NAND </a:t>
            </a:r>
            <a:r>
              <a:rPr dirty="0"/>
              <a:t>Flash</a:t>
            </a:r>
            <a:r>
              <a:rPr spc="-55" dirty="0"/>
              <a:t> </a:t>
            </a:r>
            <a:r>
              <a:rPr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404620"/>
            <a:ext cx="7898765" cy="423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NAND Flash Memory is the key component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of  SSD.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It is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specific type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of EEPROM</a:t>
            </a:r>
            <a:r>
              <a:rPr sz="3200" spc="-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chip.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marR="263525" indent="-342900" algn="just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It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has a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grid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columns and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rows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with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cell  that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has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two transistors at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each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intersection  as Control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gate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and Floating gate</a:t>
            </a:r>
            <a:r>
              <a:rPr sz="3200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transistor.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marR="1312545" indent="-342900" algn="just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The principle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operation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is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based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on 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MOSFETs.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75920"/>
            <a:ext cx="4745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 </a:t>
            </a:r>
            <a:r>
              <a:rPr spc="-5" dirty="0"/>
              <a:t>of NAND</a:t>
            </a:r>
            <a:r>
              <a:rPr spc="-45" dirty="0"/>
              <a:t> </a:t>
            </a:r>
            <a:r>
              <a:rPr dirty="0"/>
              <a:t>Flash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26820"/>
            <a:ext cx="3964940" cy="12039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Single Level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Cell</a:t>
            </a:r>
            <a:r>
              <a:rPr sz="3200" spc="-9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(SLC)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Multi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Level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Cell</a:t>
            </a:r>
            <a:r>
              <a:rPr sz="3200" spc="-8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(MLC)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2667000"/>
            <a:ext cx="72390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SSD</a:t>
            </a:r>
            <a:r>
              <a:rPr spc="-80" dirty="0"/>
              <a:t> </a:t>
            </a:r>
            <a:r>
              <a:rPr dirty="0"/>
              <a:t>Elements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074420"/>
            <a:ext cx="6684645" cy="23812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SSD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consists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basically three</a:t>
            </a:r>
            <a:r>
              <a:rPr sz="3200" spc="-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elements: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SSD</a:t>
            </a:r>
            <a:r>
              <a:rPr sz="32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Controller.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SSD</a:t>
            </a:r>
            <a:r>
              <a:rPr sz="32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Flash.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SSD</a:t>
            </a:r>
            <a:r>
              <a:rPr sz="32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Interface.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3427729"/>
            <a:ext cx="6629400" cy="322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52120"/>
            <a:ext cx="66967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SSD Controller Block</a:t>
            </a:r>
            <a:r>
              <a:rPr spc="-50" dirty="0"/>
              <a:t> </a:t>
            </a:r>
            <a:r>
              <a:rPr dirty="0"/>
              <a:t>Diagram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63040"/>
            <a:ext cx="3343910" cy="388747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Processor</a:t>
            </a:r>
            <a:endParaRPr sz="30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ECC</a:t>
            </a:r>
            <a:endParaRPr sz="30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Flash</a:t>
            </a:r>
            <a:r>
              <a:rPr sz="30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Controller</a:t>
            </a:r>
            <a:endParaRPr sz="30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DRAM</a:t>
            </a:r>
            <a:r>
              <a:rPr sz="30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Controller</a:t>
            </a:r>
            <a:endParaRPr sz="30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I/O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Interface</a:t>
            </a:r>
            <a:endParaRPr sz="30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Controller</a:t>
            </a:r>
            <a:r>
              <a:rPr sz="3000" spc="-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Memory</a:t>
            </a:r>
            <a:endParaRPr sz="30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Chip</a:t>
            </a:r>
            <a:r>
              <a:rPr sz="3000" spc="-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Configuration</a:t>
            </a:r>
            <a:endParaRPr sz="30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2390" y="1295400"/>
            <a:ext cx="5033010" cy="5198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52120"/>
            <a:ext cx="5565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SSD Flash Block</a:t>
            </a:r>
            <a:r>
              <a:rPr spc="-65" dirty="0"/>
              <a:t> </a:t>
            </a:r>
            <a:r>
              <a:rPr dirty="0"/>
              <a:t>Diagram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0350"/>
            <a:ext cx="3874135" cy="434721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Data</a:t>
            </a:r>
            <a:r>
              <a:rPr sz="32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Interface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I/O</a:t>
            </a:r>
            <a:r>
              <a:rPr sz="32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Controller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Control</a:t>
            </a:r>
            <a:r>
              <a:rPr sz="3200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Logic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Address</a:t>
            </a:r>
            <a:r>
              <a:rPr sz="32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Register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Data/Cache</a:t>
            </a:r>
            <a:r>
              <a:rPr sz="3200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register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Status</a:t>
            </a:r>
            <a:r>
              <a:rPr sz="3200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register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Row/Column</a:t>
            </a:r>
            <a:r>
              <a:rPr sz="3200" spc="-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Decode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Flash</a:t>
            </a:r>
            <a:r>
              <a:rPr sz="32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Array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1295400"/>
            <a:ext cx="443865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52120"/>
            <a:ext cx="3060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SSD</a:t>
            </a:r>
            <a:r>
              <a:rPr spc="-80" dirty="0"/>
              <a:t> </a:t>
            </a:r>
            <a:r>
              <a:rPr dirty="0"/>
              <a:t>Interface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36979"/>
            <a:ext cx="8028940" cy="50723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725805" indent="-342900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Interface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is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used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to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connect the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SSD with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the  computer.</a:t>
            </a:r>
            <a:endParaRPr sz="30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ts val="288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Also, since SDDs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are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generally used in  conjunction with magnetic disk drives,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common 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mass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storage </a:t>
            </a:r>
            <a:r>
              <a:rPr sz="30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bus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interface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is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used in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most</a:t>
            </a:r>
            <a:r>
              <a:rPr sz="3000" spc="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cases.</a:t>
            </a:r>
            <a:endParaRPr sz="30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marR="464184" indent="-342900">
              <a:lnSpc>
                <a:spcPct val="799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SSD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are available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with a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variety of system  interfaces based primarily </a:t>
            </a:r>
            <a:r>
              <a:rPr sz="3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on </a:t>
            </a: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the performance  requirements:</a:t>
            </a:r>
            <a:endParaRPr sz="30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876300">
              <a:lnSpc>
                <a:spcPct val="100000"/>
              </a:lnSpc>
              <a:spcBef>
                <a:spcPts val="30"/>
              </a:spcBef>
            </a:pP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Serial ATA</a:t>
            </a:r>
            <a:endParaRPr sz="30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880744" marR="4095115" indent="-5080">
              <a:lnSpc>
                <a:spcPct val="100600"/>
              </a:lnSpc>
              <a:spcBef>
                <a:spcPts val="10"/>
              </a:spcBef>
            </a:pP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Serial attached SCSI  Fiber</a:t>
            </a:r>
            <a:r>
              <a:rPr sz="30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Channel</a:t>
            </a:r>
            <a:endParaRPr sz="30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880744">
              <a:lnSpc>
                <a:spcPct val="100000"/>
              </a:lnSpc>
              <a:spcBef>
                <a:spcPts val="30"/>
              </a:spcBef>
            </a:pPr>
            <a:r>
              <a:rPr sz="30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USB</a:t>
            </a:r>
            <a:endParaRPr sz="30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52120"/>
            <a:ext cx="4676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SSD Storage</a:t>
            </a:r>
            <a:r>
              <a:rPr spc="-60" dirty="0"/>
              <a:t> </a:t>
            </a:r>
            <a:r>
              <a:rPr dirty="0"/>
              <a:t>Scheme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3690"/>
            <a:ext cx="7882255" cy="438017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10795" indent="-342900">
              <a:lnSpc>
                <a:spcPct val="9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Groups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NAND flash cells are organized </a:t>
            </a:r>
            <a:r>
              <a:rPr sz="32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into 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pages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these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pages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are organized into  blocks.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795"/>
              </a:spcBef>
              <a:buClr>
                <a:srgbClr val="EAF0DD"/>
              </a:buClr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Read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write operations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can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be performed 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on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pages, but erase operations can only be  performed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at </a:t>
            </a:r>
            <a:r>
              <a:rPr sz="32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block</a:t>
            </a:r>
            <a:r>
              <a:rPr sz="3200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level.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marR="367665" indent="-342900">
              <a:lnSpc>
                <a:spcPts val="3450"/>
              </a:lnSpc>
              <a:spcBef>
                <a:spcPts val="8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This means that when rewriting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 page,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the  entire block must be erased</a:t>
            </a:r>
            <a:r>
              <a:rPr sz="32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first.</a:t>
            </a:r>
            <a:endParaRPr sz="320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The </a:t>
            </a:r>
            <a:r>
              <a:rPr sz="32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SSD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controller 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manages 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this</a:t>
            </a:r>
            <a:r>
              <a:rPr sz="3200" spc="-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EAF0DD"/>
                </a:solidFill>
                <a:latin typeface="Calibri"/>
                <a:cs typeface="Calibri"/>
              </a:rPr>
              <a:t>process</a:t>
            </a:r>
            <a:r>
              <a:rPr sz="3200" i="1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389</Words>
  <Application>Microsoft Office PowerPoint</Application>
  <PresentationFormat>On-screen Show (4:3)</PresentationFormat>
  <Paragraphs>80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Subject Name :         COMPUTER ARCHITECTURE  Presentation  Title:   SOLID STATE DRIVES  </vt:lpstr>
      <vt:lpstr>Solid State Drive(SSD)</vt:lpstr>
      <vt:lpstr>NAND Flash Memory</vt:lpstr>
      <vt:lpstr>Types of NAND Flash</vt:lpstr>
      <vt:lpstr>SSD Elements</vt:lpstr>
      <vt:lpstr>SSD Controller Block Diagram</vt:lpstr>
      <vt:lpstr>SSD Flash Block Diagram</vt:lpstr>
      <vt:lpstr>SSD Interface</vt:lpstr>
      <vt:lpstr>SSD Storage Scheme</vt:lpstr>
      <vt:lpstr>PowerPoint Presentation</vt:lpstr>
      <vt:lpstr>SSD Architecture</vt:lpstr>
      <vt:lpstr>SSD Around Us</vt:lpstr>
      <vt:lpstr>Benefits of SSD</vt:lpstr>
      <vt:lpstr>Application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Millimeter - Wave Antenna for 5G Applications</dc:title>
  <dc:creator>PRABU</dc:creator>
  <cp:lastModifiedBy>REVATHI R</cp:lastModifiedBy>
  <cp:revision>109</cp:revision>
  <dcterms:created xsi:type="dcterms:W3CDTF">2015-04-07T04:42:07Z</dcterms:created>
  <dcterms:modified xsi:type="dcterms:W3CDTF">2021-03-12T11:32:40Z</dcterms:modified>
</cp:coreProperties>
</file>